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62" r:id="rId7"/>
    <p:sldId id="259"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E01E7-1870-4F87-9AED-16978B41756F}" type="datetimeFigureOut">
              <a:rPr lang="en-GB" smtClean="0"/>
              <a:pPr/>
              <a:t>20/04/2016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EB7A5C-52FD-47A2-9516-1418CF820EAF}"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E01E7-1870-4F87-9AED-16978B41756F}" type="datetimeFigureOut">
              <a:rPr lang="en-GB" smtClean="0"/>
              <a:pPr/>
              <a:t>20/04/2016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EB7A5C-52FD-47A2-9516-1418CF820EAF}"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332656"/>
            <a:ext cx="6404248" cy="1470025"/>
          </a:xfrm>
        </p:spPr>
        <p:txBody>
          <a:bodyPr/>
          <a:lstStyle/>
          <a:p>
            <a:r>
              <a:rPr lang="en-GB" dirty="0" smtClean="0"/>
              <a:t>Catshill and North Marlbrook</a:t>
            </a:r>
            <a:endParaRPr lang="en-GB" dirty="0"/>
          </a:p>
        </p:txBody>
      </p:sp>
      <p:sp>
        <p:nvSpPr>
          <p:cNvPr id="3" name="Subtitle 2"/>
          <p:cNvSpPr>
            <a:spLocks noGrp="1"/>
          </p:cNvSpPr>
          <p:nvPr>
            <p:ph type="subTitle" idx="1"/>
          </p:nvPr>
        </p:nvSpPr>
        <p:spPr>
          <a:xfrm>
            <a:off x="1331640" y="2636912"/>
            <a:ext cx="6400800" cy="2880320"/>
          </a:xfrm>
          <a:gradFill>
            <a:gsLst>
              <a:gs pos="0">
                <a:srgbClr val="FFFF00"/>
              </a:gs>
              <a:gs pos="50000">
                <a:srgbClr val="9CB86E"/>
              </a:gs>
              <a:gs pos="100000">
                <a:srgbClr val="156B13"/>
              </a:gs>
            </a:gsLst>
            <a:path path="circle">
              <a:fillToRect l="50000" t="50000" r="50000" b="50000"/>
            </a:path>
          </a:gradFill>
        </p:spPr>
        <p:txBody>
          <a:bodyPr>
            <a:noAutofit/>
          </a:bodyPr>
          <a:lstStyle/>
          <a:p>
            <a:r>
              <a:rPr lang="en-GB" sz="6000" b="1" dirty="0" smtClean="0">
                <a:solidFill>
                  <a:schemeClr val="tx1"/>
                </a:solidFill>
                <a:effectLst>
                  <a:outerShdw blurRad="38100" dist="38100" dir="2700000" algn="tl">
                    <a:srgbClr val="000000">
                      <a:alpha val="43137"/>
                    </a:srgbClr>
                  </a:outerShdw>
                </a:effectLst>
              </a:rPr>
              <a:t>YOUR</a:t>
            </a:r>
            <a:r>
              <a:rPr lang="en-GB" sz="6000" b="1" dirty="0" smtClean="0">
                <a:solidFill>
                  <a:schemeClr val="tx1"/>
                </a:solidFill>
              </a:rPr>
              <a:t> </a:t>
            </a:r>
            <a:r>
              <a:rPr lang="en-GB" sz="6000" dirty="0" smtClean="0">
                <a:solidFill>
                  <a:schemeClr val="tx1"/>
                </a:solidFill>
              </a:rPr>
              <a:t>NEIGHBOURHOOD PLAN</a:t>
            </a:r>
            <a:endParaRPr lang="en-GB" sz="6000" dirty="0">
              <a:solidFill>
                <a:schemeClr val="tx1"/>
              </a:solidFill>
            </a:endParaRPr>
          </a:p>
        </p:txBody>
      </p:sp>
      <p:pic>
        <p:nvPicPr>
          <p:cNvPr id="1026"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1485900" cy="15049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23944" t="23250" r="24095" b="10797"/>
          <a:stretch>
            <a:fillRect/>
          </a:stretch>
        </p:blipFill>
        <p:spPr bwMode="auto">
          <a:xfrm>
            <a:off x="0" y="0"/>
            <a:ext cx="9144000" cy="65253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Neighbourhood Plan Mission Statement</a:t>
            </a:r>
            <a:endParaRPr lang="en-GB" dirty="0"/>
          </a:p>
        </p:txBody>
      </p:sp>
      <p:sp>
        <p:nvSpPr>
          <p:cNvPr id="3" name="Content Placeholder 2"/>
          <p:cNvSpPr>
            <a:spLocks noGrp="1"/>
          </p:cNvSpPr>
          <p:nvPr>
            <p:ph idx="1"/>
          </p:nvPr>
        </p:nvSpPr>
        <p:spPr>
          <a:xfrm>
            <a:off x="467544" y="1844824"/>
            <a:ext cx="8229600" cy="4525963"/>
          </a:xfrm>
          <a:gradFill flip="none" rotWithShape="1">
            <a:gsLst>
              <a:gs pos="0">
                <a:srgbClr val="FFFF00"/>
              </a:gs>
              <a:gs pos="50000">
                <a:srgbClr val="9CB86E"/>
              </a:gs>
              <a:gs pos="100000">
                <a:srgbClr val="156B13"/>
              </a:gs>
            </a:gsLst>
            <a:path path="circle">
              <a:fillToRect l="50000" t="50000" r="50000" b="50000"/>
            </a:path>
            <a:tileRect/>
          </a:gradFill>
        </p:spPr>
        <p:txBody>
          <a:bodyPr/>
          <a:lstStyle/>
          <a:p>
            <a:pPr algn="ctr">
              <a:buNone/>
            </a:pPr>
            <a:r>
              <a:rPr lang="en-GB" i="1" dirty="0" smtClean="0"/>
              <a:t>Our Aim is to involve the local community </a:t>
            </a:r>
            <a:r>
              <a:rPr lang="en-GB" i="1" dirty="0" smtClean="0"/>
              <a:t>in</a:t>
            </a:r>
          </a:p>
          <a:p>
            <a:pPr algn="ctr">
              <a:buNone/>
            </a:pPr>
            <a:r>
              <a:rPr lang="en-GB" i="1" dirty="0" smtClean="0"/>
              <a:t>formulating </a:t>
            </a:r>
            <a:r>
              <a:rPr lang="en-GB" i="1" dirty="0" smtClean="0"/>
              <a:t>a Neighbourhood Plan that </a:t>
            </a:r>
            <a:r>
              <a:rPr lang="en-GB" i="1" dirty="0" smtClean="0"/>
              <a:t>will</a:t>
            </a:r>
          </a:p>
          <a:p>
            <a:pPr algn="ctr">
              <a:buNone/>
            </a:pPr>
            <a:r>
              <a:rPr lang="en-GB" i="1" dirty="0" smtClean="0"/>
              <a:t>contribute </a:t>
            </a:r>
            <a:r>
              <a:rPr lang="en-GB" i="1" dirty="0" smtClean="0"/>
              <a:t>to the infrastructure needed </a:t>
            </a:r>
            <a:r>
              <a:rPr lang="en-GB" i="1" dirty="0" smtClean="0"/>
              <a:t>to</a:t>
            </a:r>
          </a:p>
          <a:p>
            <a:pPr algn="ctr">
              <a:buNone/>
            </a:pPr>
            <a:r>
              <a:rPr lang="en-GB" i="1" dirty="0" smtClean="0"/>
              <a:t>develop </a:t>
            </a:r>
            <a:r>
              <a:rPr lang="en-GB" i="1" dirty="0" smtClean="0"/>
              <a:t>our Parish, by identifying local </a:t>
            </a:r>
            <a:r>
              <a:rPr lang="en-GB" i="1" dirty="0" smtClean="0"/>
              <a:t>issues</a:t>
            </a:r>
          </a:p>
          <a:p>
            <a:pPr algn="ctr">
              <a:buNone/>
            </a:pPr>
            <a:r>
              <a:rPr lang="en-GB" i="1" dirty="0" smtClean="0"/>
              <a:t>and </a:t>
            </a:r>
            <a:r>
              <a:rPr lang="en-GB" i="1" dirty="0" smtClean="0"/>
              <a:t>concerns and agreeing a planned </a:t>
            </a:r>
            <a:r>
              <a:rPr lang="en-GB" i="1" dirty="0" smtClean="0"/>
              <a:t>approach</a:t>
            </a:r>
          </a:p>
          <a:p>
            <a:pPr algn="ctr">
              <a:buNone/>
            </a:pPr>
            <a:r>
              <a:rPr lang="en-GB" i="1" dirty="0" smtClean="0"/>
              <a:t>to </a:t>
            </a:r>
            <a:r>
              <a:rPr lang="en-GB" i="1" dirty="0" smtClean="0"/>
              <a:t>the long term management of </a:t>
            </a:r>
            <a:r>
              <a:rPr lang="en-GB" i="1" dirty="0" smtClean="0"/>
              <a:t>our</a:t>
            </a:r>
          </a:p>
          <a:p>
            <a:pPr algn="ctr">
              <a:buNone/>
            </a:pPr>
            <a:r>
              <a:rPr lang="en-GB" i="1" dirty="0" smtClean="0"/>
              <a:t>environment</a:t>
            </a:r>
            <a:r>
              <a:rPr lang="en-GB" i="1" dirty="0" smtClean="0"/>
              <a:t>.</a:t>
            </a:r>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8229600" cy="1143000"/>
          </a:xfrm>
        </p:spPr>
        <p:txBody>
          <a:bodyPr>
            <a:normAutofit/>
          </a:bodyPr>
          <a:lstStyle/>
          <a:p>
            <a:r>
              <a:rPr lang="en-GB" dirty="0" smtClean="0"/>
              <a:t>What is a Neighbourhood Plan?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A neighbourhood plan is a community-led planning framework for guiding the future development, regeneration and conservation of an area. </a:t>
            </a:r>
          </a:p>
          <a:p>
            <a:r>
              <a:rPr lang="en-GB" dirty="0" smtClean="0"/>
              <a:t>It is about the use and development of land and may contain a vision, aims, planning policies, proposals for improving the area or providing new facilities, or allocation of key sites for specific kinds of development.</a:t>
            </a:r>
          </a:p>
          <a:p>
            <a:r>
              <a:rPr lang="en-GB" dirty="0" smtClean="0"/>
              <a:t>It may deal with a wide range of social, economic and environmental issues (such as housing, employment, heritage and transport) or it may focus on one or two issues only. </a:t>
            </a:r>
          </a:p>
          <a:p>
            <a:endParaRPr lang="en-GB"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Why should Local Communities develop a Neighbourhood Plan?</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neighbourhood plan will be part of the statutory development plan for the area. </a:t>
            </a:r>
          </a:p>
          <a:p>
            <a:r>
              <a:rPr lang="en-GB" dirty="0" smtClean="0"/>
              <a:t>Neighbourhood plans can be a powerful tool in shaping the development of a neighbourhood. </a:t>
            </a:r>
          </a:p>
          <a:p>
            <a:r>
              <a:rPr lang="en-US" dirty="0" smtClean="0"/>
              <a:t>Neighbourhood planning provides the opportunity for communities to set out a positive vision for how they want their community to develop. </a:t>
            </a:r>
            <a:endParaRPr lang="en-GB" dirty="0" smtClean="0"/>
          </a:p>
          <a:p>
            <a:r>
              <a:rPr lang="en-US" dirty="0" smtClean="0"/>
              <a:t>They can put in place planning policies that will help deliver that vision or grant planning permission for the development they want to see.</a:t>
            </a:r>
            <a:endParaRPr lang="en-GB" dirty="0" smtClean="0"/>
          </a:p>
          <a:p>
            <a:endParaRPr lang="en-GB"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570186"/>
          </a:xfrm>
        </p:spPr>
        <p:txBody>
          <a:bodyPr>
            <a:normAutofit fontScale="90000"/>
          </a:bodyPr>
          <a:lstStyle/>
          <a:p>
            <a:r>
              <a:rPr lang="en-GB" dirty="0" smtClean="0"/>
              <a:t>Why should Local Communities develop a Neighbourhood Plan </a:t>
            </a:r>
            <a:r>
              <a:rPr lang="en-GB" sz="2200" dirty="0" smtClean="0"/>
              <a:t>(continued)</a:t>
            </a:r>
            <a:r>
              <a:rPr lang="en-GB" dirty="0" smtClean="0"/>
              <a:t>?</a:t>
            </a:r>
            <a:endParaRPr lang="en-GB" dirty="0"/>
          </a:p>
        </p:txBody>
      </p:sp>
      <p:sp>
        <p:nvSpPr>
          <p:cNvPr id="3" name="Content Placeholder 2"/>
          <p:cNvSpPr>
            <a:spLocks noGrp="1"/>
          </p:cNvSpPr>
          <p:nvPr>
            <p:ph idx="1"/>
          </p:nvPr>
        </p:nvSpPr>
        <p:spPr>
          <a:xfrm>
            <a:off x="467544" y="1817440"/>
            <a:ext cx="8229600" cy="5040560"/>
          </a:xfrm>
        </p:spPr>
        <p:txBody>
          <a:bodyPr>
            <a:normAutofit fontScale="25000" lnSpcReduction="20000"/>
          </a:bodyPr>
          <a:lstStyle/>
          <a:p>
            <a:r>
              <a:rPr lang="en-US" sz="10800" dirty="0" smtClean="0"/>
              <a:t>Neighbourhood planning enables communities to play a much stronger role in shaping the areas in which they live and work and in supporting new development proposals. </a:t>
            </a:r>
            <a:endParaRPr lang="en-GB" sz="10800" dirty="0" smtClean="0"/>
          </a:p>
          <a:p>
            <a:r>
              <a:rPr lang="en-US" sz="10800" dirty="0" smtClean="0"/>
              <a:t>They are able to choose where they want new homes, shops and offices to be built, have their say on what those new buildings should look like and what infrastructure should be provided, and grant planning permission for the new buildings they want to see go ahead. </a:t>
            </a:r>
            <a:endParaRPr lang="en-GB" sz="10800" dirty="0" smtClean="0"/>
          </a:p>
          <a:p>
            <a:r>
              <a:rPr lang="en-US" sz="10800" dirty="0" smtClean="0"/>
              <a:t>Decisions on planning applications will be made using both the Local Plan and the </a:t>
            </a:r>
            <a:r>
              <a:rPr lang="en-US" sz="10800" dirty="0" err="1" smtClean="0"/>
              <a:t>neighbourhood</a:t>
            </a:r>
            <a:r>
              <a:rPr lang="en-US" sz="10800" dirty="0" smtClean="0"/>
              <a:t> plan, and any other material considerations.</a:t>
            </a:r>
            <a:endParaRPr lang="en-GB" sz="10800" dirty="0" smtClean="0"/>
          </a:p>
          <a:p>
            <a:pPr>
              <a:buNone/>
            </a:pPr>
            <a:endParaRPr lang="en-GB" sz="10800" dirty="0" smtClean="0"/>
          </a:p>
          <a:p>
            <a:pPr>
              <a:buNone/>
            </a:pPr>
            <a:endParaRPr lang="en-GB"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570186"/>
          </a:xfrm>
        </p:spPr>
        <p:txBody>
          <a:bodyPr>
            <a:normAutofit fontScale="90000"/>
          </a:bodyPr>
          <a:lstStyle/>
          <a:p>
            <a:r>
              <a:rPr lang="en-GB" dirty="0" smtClean="0"/>
              <a:t>Why should Local Communities develop a Neighbourhood Plan </a:t>
            </a:r>
            <a:r>
              <a:rPr lang="en-GB" sz="2200" dirty="0" smtClean="0"/>
              <a:t>(continued)</a:t>
            </a:r>
            <a:r>
              <a:rPr lang="en-GB" dirty="0" smtClean="0"/>
              <a:t>?</a:t>
            </a:r>
            <a:endParaRPr lang="en-GB" dirty="0"/>
          </a:p>
        </p:txBody>
      </p:sp>
      <p:sp>
        <p:nvSpPr>
          <p:cNvPr id="4" name="Content Placeholder 3"/>
          <p:cNvSpPr>
            <a:spLocks noGrp="1"/>
          </p:cNvSpPr>
          <p:nvPr>
            <p:ph idx="1"/>
          </p:nvPr>
        </p:nvSpPr>
        <p:spPr>
          <a:xfrm>
            <a:off x="467544" y="1700808"/>
            <a:ext cx="8229600" cy="1828800"/>
          </a:xfrm>
        </p:spPr>
        <p:txBody>
          <a:bodyPr>
            <a:normAutofit fontScale="70000" lnSpcReduction="20000"/>
          </a:bodyPr>
          <a:lstStyle/>
          <a:p>
            <a:r>
              <a:rPr lang="en-US" sz="3800" dirty="0" smtClean="0"/>
              <a:t>Communities that take a proactive approach by drawing up a </a:t>
            </a:r>
            <a:r>
              <a:rPr lang="en-US" sz="3800" dirty="0" err="1" smtClean="0"/>
              <a:t>neighbourhood</a:t>
            </a:r>
            <a:r>
              <a:rPr lang="en-US" sz="3800" dirty="0" smtClean="0"/>
              <a:t> plan can benefit from 25 percent of the revenues from the </a:t>
            </a:r>
            <a:r>
              <a:rPr lang="en-US" sz="3800" b="1" dirty="0" smtClean="0"/>
              <a:t>Community Infrastructure Levy</a:t>
            </a:r>
            <a:r>
              <a:rPr lang="en-US" sz="3800" dirty="0" smtClean="0"/>
              <a:t> arising from the development that takes place in their area.</a:t>
            </a:r>
          </a:p>
          <a:p>
            <a:endParaRPr lang="en-GB" dirty="0"/>
          </a:p>
        </p:txBody>
      </p:sp>
      <p:pic>
        <p:nvPicPr>
          <p:cNvPr id="5"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229600" cy="1143000"/>
          </a:xfrm>
        </p:spPr>
        <p:txBody>
          <a:bodyPr>
            <a:normAutofit fontScale="90000"/>
          </a:bodyPr>
          <a:lstStyle/>
          <a:p>
            <a:r>
              <a:rPr lang="en-GB" dirty="0" smtClean="0"/>
              <a:t>What is the role of a Parish or Town Council in Neighbourhood Planning?</a:t>
            </a:r>
            <a:endParaRPr lang="en-GB" dirty="0"/>
          </a:p>
        </p:txBody>
      </p:sp>
      <p:sp>
        <p:nvSpPr>
          <p:cNvPr id="3" name="Content Placeholder 2"/>
          <p:cNvSpPr>
            <a:spLocks noGrp="1"/>
          </p:cNvSpPr>
          <p:nvPr>
            <p:ph idx="1"/>
          </p:nvPr>
        </p:nvSpPr>
        <p:spPr>
          <a:xfrm>
            <a:off x="395536" y="1628800"/>
            <a:ext cx="8229600" cy="4968552"/>
          </a:xfrm>
        </p:spPr>
        <p:txBody>
          <a:bodyPr>
            <a:noAutofit/>
          </a:bodyPr>
          <a:lstStyle/>
          <a:p>
            <a:r>
              <a:rPr lang="en-US" sz="2700" dirty="0" smtClean="0"/>
              <a:t>In a designated </a:t>
            </a:r>
            <a:r>
              <a:rPr lang="en-US" sz="2700" dirty="0" err="1" smtClean="0"/>
              <a:t>neighbourhood</a:t>
            </a:r>
            <a:r>
              <a:rPr lang="en-US" sz="2700" dirty="0" smtClean="0"/>
              <a:t> area, which contains all or part of the administrative area of a town or parish council, the town or parish council is responsible for </a:t>
            </a:r>
            <a:r>
              <a:rPr lang="en-US" sz="2700" dirty="0" err="1" smtClean="0"/>
              <a:t>neighbourhood</a:t>
            </a:r>
            <a:r>
              <a:rPr lang="en-US" sz="2700" dirty="0" smtClean="0"/>
              <a:t> planning</a:t>
            </a:r>
            <a:r>
              <a:rPr lang="en-US" sz="2700" dirty="0" smtClean="0"/>
              <a:t>.</a:t>
            </a:r>
            <a:endParaRPr lang="en-GB" sz="2700" dirty="0" smtClean="0"/>
          </a:p>
          <a:p>
            <a:r>
              <a:rPr lang="en-US" sz="2700" dirty="0" smtClean="0"/>
              <a:t>Where </a:t>
            </a:r>
            <a:r>
              <a:rPr lang="en-US" sz="2700" dirty="0" smtClean="0"/>
              <a:t>a parish or town council chooses to produce a </a:t>
            </a:r>
            <a:r>
              <a:rPr lang="en-US" sz="2700" dirty="0" err="1" smtClean="0"/>
              <a:t>neighbourhood</a:t>
            </a:r>
            <a:r>
              <a:rPr lang="en-US" sz="2700" dirty="0" smtClean="0"/>
              <a:t> plan they should work with other members of the community who are interested in, or affected by, the </a:t>
            </a:r>
            <a:r>
              <a:rPr lang="en-US" sz="2700" dirty="0" err="1" smtClean="0"/>
              <a:t>neighbourhood</a:t>
            </a:r>
            <a:r>
              <a:rPr lang="en-US" sz="2700" dirty="0" smtClean="0"/>
              <a:t> planning proposals to allow them to play an active role in preparing a </a:t>
            </a:r>
            <a:r>
              <a:rPr lang="en-US" sz="2700" dirty="0" err="1" smtClean="0"/>
              <a:t>neighbourhood</a:t>
            </a:r>
            <a:r>
              <a:rPr lang="en-US" sz="2700" dirty="0" smtClean="0"/>
              <a:t> plan or Order.</a:t>
            </a:r>
            <a:endParaRPr lang="en-GB" sz="2700" dirty="0" smtClean="0"/>
          </a:p>
          <a:p>
            <a:pPr>
              <a:buNone/>
            </a:pPr>
            <a:endParaRPr lang="en-GB" sz="2700" dirty="0" smtClean="0"/>
          </a:p>
          <a:p>
            <a:pPr>
              <a:buNone/>
            </a:pPr>
            <a:endParaRPr lang="en-GB" sz="2700"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179512" y="260648"/>
            <a:ext cx="720080" cy="72931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Parish Council need YOU!</a:t>
            </a:r>
            <a:endParaRPr lang="en-GB" dirty="0"/>
          </a:p>
        </p:txBody>
      </p:sp>
      <p:sp>
        <p:nvSpPr>
          <p:cNvPr id="3" name="Content Placeholder 2"/>
          <p:cNvSpPr>
            <a:spLocks noGrp="1"/>
          </p:cNvSpPr>
          <p:nvPr>
            <p:ph idx="1"/>
          </p:nvPr>
        </p:nvSpPr>
        <p:spPr>
          <a:xfrm>
            <a:off x="457200" y="1600200"/>
            <a:ext cx="8229600" cy="4493096"/>
          </a:xfrm>
        </p:spPr>
        <p:txBody>
          <a:bodyPr>
            <a:normAutofit fontScale="85000" lnSpcReduction="10000"/>
          </a:bodyPr>
          <a:lstStyle/>
          <a:p>
            <a:r>
              <a:rPr lang="en-US" dirty="0" smtClean="0"/>
              <a:t>A parish or town council may choose to establish an advisory committee or sub-committee and appoint local people (who need not be parish councillors) to those bodies. </a:t>
            </a:r>
            <a:endParaRPr lang="en-GB" dirty="0" smtClean="0"/>
          </a:p>
          <a:p>
            <a:r>
              <a:rPr lang="en-US" dirty="0" smtClean="0"/>
              <a:t>Members of such committees or sub-committees would have voting rights </a:t>
            </a:r>
            <a:endParaRPr lang="en-GB" dirty="0" smtClean="0"/>
          </a:p>
          <a:p>
            <a:r>
              <a:rPr lang="en-GB" dirty="0" smtClean="0"/>
              <a:t>A robust programme of community engagement and proportionate evidence base should help to make sure that a neighbourhood plan is based on a proper understanding of the area and of the views, aspirations, wants and needs of local people.</a:t>
            </a:r>
          </a:p>
          <a:p>
            <a:endParaRPr lang="en-GB"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Parish Council need YOU!</a:t>
            </a:r>
            <a:endParaRPr lang="en-GB" dirty="0"/>
          </a:p>
        </p:txBody>
      </p:sp>
      <p:sp>
        <p:nvSpPr>
          <p:cNvPr id="3" name="Content Placeholder 2"/>
          <p:cNvSpPr>
            <a:spLocks noGrp="1"/>
          </p:cNvSpPr>
          <p:nvPr>
            <p:ph idx="1"/>
          </p:nvPr>
        </p:nvSpPr>
        <p:spPr>
          <a:gradFill>
            <a:gsLst>
              <a:gs pos="0">
                <a:srgbClr val="FFFF00"/>
              </a:gs>
              <a:gs pos="50000">
                <a:srgbClr val="9CB86E"/>
              </a:gs>
              <a:gs pos="100000">
                <a:srgbClr val="156B13"/>
              </a:gs>
            </a:gsLst>
            <a:path path="circle">
              <a:fillToRect l="50000" t="50000" r="50000" b="50000"/>
            </a:path>
          </a:gradFill>
        </p:spPr>
        <p:txBody>
          <a:bodyPr/>
          <a:lstStyle/>
          <a:p>
            <a:pPr algn="ctr">
              <a:buNone/>
            </a:pPr>
            <a:r>
              <a:rPr lang="en-GB" dirty="0" smtClean="0"/>
              <a:t>We will be looking for a number of local </a:t>
            </a:r>
            <a:r>
              <a:rPr lang="en-GB" dirty="0" smtClean="0"/>
              <a:t>people</a:t>
            </a:r>
          </a:p>
          <a:p>
            <a:pPr algn="ctr">
              <a:buNone/>
            </a:pPr>
            <a:r>
              <a:rPr lang="en-GB" dirty="0" smtClean="0"/>
              <a:t>who </a:t>
            </a:r>
            <a:r>
              <a:rPr lang="en-GB" dirty="0" smtClean="0"/>
              <a:t>represent various sections of </a:t>
            </a:r>
            <a:r>
              <a:rPr lang="en-GB" dirty="0" smtClean="0"/>
              <a:t>the</a:t>
            </a:r>
          </a:p>
          <a:p>
            <a:pPr algn="ctr">
              <a:buNone/>
            </a:pPr>
            <a:r>
              <a:rPr lang="en-GB" dirty="0" smtClean="0"/>
              <a:t>community </a:t>
            </a:r>
            <a:r>
              <a:rPr lang="en-GB" dirty="0" smtClean="0"/>
              <a:t>such as churches, schools, </a:t>
            </a:r>
            <a:r>
              <a:rPr lang="en-GB" dirty="0" smtClean="0"/>
              <a:t>business</a:t>
            </a:r>
          </a:p>
          <a:p>
            <a:pPr algn="ctr">
              <a:buNone/>
            </a:pPr>
            <a:r>
              <a:rPr lang="en-GB" dirty="0" smtClean="0"/>
              <a:t>etc</a:t>
            </a:r>
            <a:r>
              <a:rPr lang="en-GB" dirty="0" smtClean="0"/>
              <a:t>. to become members of a ‘</a:t>
            </a:r>
            <a:r>
              <a:rPr lang="en-GB" dirty="0" smtClean="0"/>
              <a:t>Neighbourhood</a:t>
            </a:r>
          </a:p>
          <a:p>
            <a:pPr algn="ctr">
              <a:buNone/>
            </a:pPr>
            <a:r>
              <a:rPr lang="en-GB" dirty="0" smtClean="0"/>
              <a:t>Plan</a:t>
            </a:r>
            <a:r>
              <a:rPr lang="en-GB" dirty="0" smtClean="0"/>
              <a:t>’ sub-committee, to work with local parish </a:t>
            </a:r>
            <a:endParaRPr lang="en-GB" dirty="0" smtClean="0"/>
          </a:p>
          <a:p>
            <a:pPr algn="ctr">
              <a:buNone/>
            </a:pPr>
            <a:r>
              <a:rPr lang="en-GB" dirty="0" smtClean="0"/>
              <a:t>councillors </a:t>
            </a:r>
            <a:r>
              <a:rPr lang="en-GB" dirty="0" smtClean="0"/>
              <a:t>to develop the neighbourhood plan.</a:t>
            </a:r>
          </a:p>
          <a:p>
            <a:pPr>
              <a:buNone/>
            </a:pPr>
            <a:endParaRPr lang="en-GB" dirty="0"/>
          </a:p>
        </p:txBody>
      </p:sp>
      <p:pic>
        <p:nvPicPr>
          <p:cNvPr id="4" name="Picture 2" descr="D:\Catshill and NMPC\Admin\LOGO\newSmallColLogo.bmp"/>
          <p:cNvPicPr>
            <a:picLocks noChangeAspect="1" noChangeArrowheads="1"/>
          </p:cNvPicPr>
          <p:nvPr/>
        </p:nvPicPr>
        <p:blipFill>
          <a:blip r:embed="rId2" cstate="print"/>
          <a:srcRect/>
          <a:stretch>
            <a:fillRect/>
          </a:stretch>
        </p:blipFill>
        <p:spPr bwMode="auto">
          <a:xfrm>
            <a:off x="323528" y="332656"/>
            <a:ext cx="720080" cy="72931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645</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Catshill and North Marlbrook</vt:lpstr>
      <vt:lpstr>Neighbourhood Plan Mission Statement</vt:lpstr>
      <vt:lpstr>What is a Neighbourhood Plan?</vt:lpstr>
      <vt:lpstr>Why should Local Communities develop a Neighbourhood Plan?</vt:lpstr>
      <vt:lpstr>Why should Local Communities develop a Neighbourhood Plan (continued)?</vt:lpstr>
      <vt:lpstr>Why should Local Communities develop a Neighbourhood Plan (continued)?</vt:lpstr>
      <vt:lpstr>What is the role of a Parish or Town Council in Neighbourhood Planning?</vt:lpstr>
      <vt:lpstr>The Parish Council need YOU!</vt:lpstr>
      <vt:lpstr>The Parish Council need YOU!</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Catshill and North Marlbrook</dc:title>
  <dc:creator>Catshill &amp; NM PC</dc:creator>
  <cp:lastModifiedBy>Catshill &amp; NM PC</cp:lastModifiedBy>
  <cp:revision>11</cp:revision>
  <dcterms:created xsi:type="dcterms:W3CDTF">2016-03-17T21:17:21Z</dcterms:created>
  <dcterms:modified xsi:type="dcterms:W3CDTF">2016-04-20T19:51:07Z</dcterms:modified>
</cp:coreProperties>
</file>